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2" r:id="rId5"/>
    <p:sldMasterId id="2147483667" r:id="rId6"/>
    <p:sldMasterId id="2147483672" r:id="rId7"/>
    <p:sldMasterId id="2147483677" r:id="rId8"/>
    <p:sldMasterId id="214748369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y="6858000" cx="12192000"/>
  <p:notesSz cx="6858000" cy="9144000"/>
  <p:embeddedFontLst>
    <p:embeddedFont>
      <p:font typeface="Arial Black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jqLzjvCtYLBhbZYdpa/K7sRoh5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20" Type="http://schemas.openxmlformats.org/officeDocument/2006/relationships/slide" Target="slides/slide1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22" Type="http://schemas.openxmlformats.org/officeDocument/2006/relationships/slide" Target="slides/slide12.xml"/><Relationship Id="rId44" Type="http://schemas.openxmlformats.org/officeDocument/2006/relationships/slide" Target="slides/slide34.xml"/><Relationship Id="rId21" Type="http://schemas.openxmlformats.org/officeDocument/2006/relationships/slide" Target="slides/slide11.xml"/><Relationship Id="rId43" Type="http://schemas.openxmlformats.org/officeDocument/2006/relationships/slide" Target="slides/slide33.xml"/><Relationship Id="rId24" Type="http://schemas.openxmlformats.org/officeDocument/2006/relationships/slide" Target="slides/slide14.xml"/><Relationship Id="rId46" Type="http://schemas.openxmlformats.org/officeDocument/2006/relationships/font" Target="fonts/ArialBlack-regular.fntdata"/><Relationship Id="rId23" Type="http://schemas.openxmlformats.org/officeDocument/2006/relationships/slide" Target="slides/slide13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47" Type="http://customschemas.google.com/relationships/presentationmetadata" Target="meta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slide" Target="slides/slide27.xml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slide" Target="slides/slide29.xml"/><Relationship Id="rId16" Type="http://schemas.openxmlformats.org/officeDocument/2006/relationships/slide" Target="slides/slide6.xml"/><Relationship Id="rId38" Type="http://schemas.openxmlformats.org/officeDocument/2006/relationships/slide" Target="slides/slide28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For this reason, cryptocurrency market has been growing rapidly in recent years.  many people invest in cryptocurrency and it become a trend. But predicting the price of cryptocurrency is difficult. Because it’s very volatile. So investor need certainty and stability. </a:t>
            </a:r>
            <a:endParaRPr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People want profit, but it hard. Data analysis with real time data from cryptocurrency market will be money making 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is data pipeline. we use api, kafka spark streaming , Hadoop, apache spark to provide our service. </a:t>
            </a:r>
            <a:endParaRPr/>
          </a:p>
        </p:txBody>
      </p:sp>
      <p:sp>
        <p:nvSpPr>
          <p:cNvPr id="169" name="Google Shape;16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4"/>
          <p:cNvSpPr/>
          <p:nvPr>
            <p:ph idx="2" type="pic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74"/>
          <p:cNvSpPr/>
          <p:nvPr>
            <p:ph idx="3" type="pic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74"/>
          <p:cNvSpPr/>
          <p:nvPr>
            <p:ph idx="4" type="pic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74"/>
          <p:cNvSpPr/>
          <p:nvPr>
            <p:ph idx="5" type="pic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74"/>
          <p:cNvSpPr/>
          <p:nvPr>
            <p:ph idx="6" type="pic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74"/>
          <p:cNvSpPr txBox="1"/>
          <p:nvPr>
            <p:ph idx="1" type="body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5"/>
          <p:cNvSpPr/>
          <p:nvPr>
            <p:ph idx="2" type="pic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75"/>
          <p:cNvSpPr/>
          <p:nvPr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5"/>
          <p:cNvSpPr/>
          <p:nvPr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6"/>
          <p:cNvSpPr/>
          <p:nvPr>
            <p:ph idx="2" type="pic"/>
          </p:nvPr>
        </p:nvSpPr>
        <p:spPr>
          <a:xfrm>
            <a:off x="799070" y="1223317"/>
            <a:ext cx="5441094" cy="47219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7"/>
          <p:cNvSpPr/>
          <p:nvPr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77"/>
          <p:cNvGrpSpPr/>
          <p:nvPr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47" name="Google Shape;47;p77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7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" name="Google Shape;49;p77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0" name="Google Shape;50;p77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77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" name="Google Shape;52;p77"/>
          <p:cNvSpPr/>
          <p:nvPr>
            <p:ph idx="2" type="pic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/>
          <p:nvPr/>
        </p:nvSpPr>
        <p:spPr>
          <a:xfrm rot="10800000">
            <a:off x="5119026" y="0"/>
            <a:ext cx="7072972" cy="68580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0"/>
          <p:cNvSpPr/>
          <p:nvPr>
            <p:ph idx="2" type="pic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9"/>
          <p:cNvSpPr/>
          <p:nvPr/>
        </p:nvSpPr>
        <p:spPr>
          <a:xfrm rot="10800000">
            <a:off x="5119026" y="0"/>
            <a:ext cx="7072972" cy="68580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9"/>
          <p:cNvSpPr/>
          <p:nvPr>
            <p:ph idx="2" type="pic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/>
          <p:nvPr/>
        </p:nvSpPr>
        <p:spPr>
          <a:xfrm rot="10800000">
            <a:off x="5119026" y="0"/>
            <a:ext cx="7072972" cy="6858000"/>
          </a:xfrm>
          <a:custGeom>
            <a:rect b="b" l="l" r="r" t="t"/>
            <a:pathLst>
              <a:path extrusionOk="0" h="6858000" w="7072972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4"/>
          <p:cNvSpPr/>
          <p:nvPr>
            <p:ph idx="2" type="pic"/>
          </p:nvPr>
        </p:nvSpPr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/>
          <p:nvPr>
            <p:ph idx="2" type="pic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58"/>
          <p:cNvSpPr/>
          <p:nvPr>
            <p:ph idx="3" type="pic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58"/>
          <p:cNvSpPr/>
          <p:nvPr>
            <p:ph idx="4" type="pic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58"/>
          <p:cNvSpPr/>
          <p:nvPr>
            <p:ph idx="5" type="pic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58"/>
          <p:cNvSpPr/>
          <p:nvPr>
            <p:ph idx="6" type="pic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58"/>
          <p:cNvSpPr txBox="1"/>
          <p:nvPr>
            <p:ph idx="1" type="body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59"/>
          <p:cNvSpPr/>
          <p:nvPr>
            <p:ph idx="2" type="pic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59"/>
          <p:cNvSpPr/>
          <p:nvPr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9"/>
          <p:cNvSpPr/>
          <p:nvPr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rgbClr val="0C46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0"/>
          <p:cNvSpPr/>
          <p:nvPr>
            <p:ph idx="2" type="pic"/>
          </p:nvPr>
        </p:nvSpPr>
        <p:spPr>
          <a:xfrm>
            <a:off x="799070" y="1223317"/>
            <a:ext cx="5441094" cy="47219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1"/>
          <p:cNvSpPr/>
          <p:nvPr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61"/>
          <p:cNvGrpSpPr/>
          <p:nvPr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101" name="Google Shape;101;p61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1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61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4" name="Google Shape;104;p61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1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61"/>
          <p:cNvSpPr/>
          <p:nvPr>
            <p:ph idx="2" type="pic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48.png"/><Relationship Id="rId5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46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/>
        </p:nvSpPr>
        <p:spPr>
          <a:xfrm>
            <a:off x="4756825" y="3920036"/>
            <a:ext cx="71741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5400"/>
              <a:buFont typeface="Arial Black"/>
              <a:buNone/>
            </a:pPr>
            <a:r>
              <a:rPr b="0" i="0" lang="en-US" sz="54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CorryptoCurrency</a:t>
            </a:r>
            <a:endParaRPr b="0" i="0" sz="54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10116765" y="4951378"/>
            <a:ext cx="170234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Team 3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Hyunseo Park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Kyuyong Kim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Eonseon Park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Junseok Jeon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/>
        </p:nvSpPr>
        <p:spPr>
          <a:xfrm>
            <a:off x="5587380" y="3320172"/>
            <a:ext cx="660462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Save data at HDFS if its first implement.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After first implement, check duplicate and changes about saved data in HDFS delete duplicates and append new data at data.json.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/>
          </a:p>
        </p:txBody>
      </p:sp>
      <p:sp>
        <p:nvSpPr>
          <p:cNvPr id="254" name="Google Shape;254;p10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60" y="2303446"/>
            <a:ext cx="4551060" cy="418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/>
        </p:nvSpPr>
        <p:spPr>
          <a:xfrm>
            <a:off x="5587380" y="3320172"/>
            <a:ext cx="66046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Bring data from HDFS and make dictionary.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62" name="Google Shape;262;p11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/>
          </a:p>
        </p:txBody>
      </p:sp>
      <p:sp>
        <p:nvSpPr>
          <p:cNvPr id="263" name="Google Shape;263;p11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816" y="2369582"/>
            <a:ext cx="4286848" cy="279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/>
          <p:nvPr/>
        </p:nvSpPr>
        <p:spPr>
          <a:xfrm>
            <a:off x="6425580" y="3218572"/>
            <a:ext cx="660462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Split the data to train data set. 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Train LSTM model for predict the coin price.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Save model for each coins.</a:t>
            </a:r>
            <a:endParaRPr/>
          </a:p>
        </p:txBody>
      </p:sp>
      <p:sp>
        <p:nvSpPr>
          <p:cNvPr id="270" name="Google Shape;270;p12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1988367" y="137359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72" name="Google Shape;272;p12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364" y="2120417"/>
            <a:ext cx="5351556" cy="438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/>
        </p:nvSpPr>
        <p:spPr>
          <a:xfrm>
            <a:off x="6928500" y="3165232"/>
            <a:ext cx="51568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Split data to test data set.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Using saved LSTM model to predict the price for each coin.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03" y="2223311"/>
            <a:ext cx="5839640" cy="444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/>
        </p:nvSpPr>
        <p:spPr>
          <a:xfrm>
            <a:off x="6928500" y="3685932"/>
            <a:ext cx="51568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Calculate correlations of coins to get the most and least correlated coin for each coins.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89" name="Google Shape;289;p14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endParaRPr/>
          </a:p>
        </p:txBody>
      </p:sp>
      <p:sp>
        <p:nvSpPr>
          <p:cNvPr id="290" name="Google Shape;290;p14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752" y="2265092"/>
            <a:ext cx="5801535" cy="436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/>
        </p:nvSpPr>
        <p:spPr>
          <a:xfrm>
            <a:off x="6826900" y="3255530"/>
            <a:ext cx="51568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infinity loop to update the coin price data for every 1 hour.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5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98" name="Google Shape;298;p15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 b="1" i="0" sz="4000" u="none" cap="none" strike="noStrike">
              <a:solidFill>
                <a:srgbClr val="53C3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86" y="2369582"/>
            <a:ext cx="4858428" cy="242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586" y="5103973"/>
            <a:ext cx="2200614" cy="80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/>
        </p:nvSpPr>
        <p:spPr>
          <a:xfrm>
            <a:off x="6826900" y="3255530"/>
            <a:ext cx="51568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Show new data which append to the before data set.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Show coin_data.json is stored in HDFS.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308" name="Google Shape;308;p16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/>
          </a:p>
        </p:txBody>
      </p:sp>
      <p:sp>
        <p:nvSpPr>
          <p:cNvPr id="309" name="Google Shape;309;p16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80" y="4102100"/>
            <a:ext cx="6342882" cy="248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4">
            <a:alphaModFix/>
          </a:blip>
          <a:srcRect b="0" l="0" r="0" t="23501"/>
          <a:stretch/>
        </p:blipFill>
        <p:spPr>
          <a:xfrm>
            <a:off x="548246" y="2373279"/>
            <a:ext cx="5649353" cy="44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8" y="3037994"/>
            <a:ext cx="6145493" cy="446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/>
          <p:nvPr/>
        </p:nvSpPr>
        <p:spPr>
          <a:xfrm>
            <a:off x="8478623" y="873746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7"/>
          <p:cNvSpPr/>
          <p:nvPr/>
        </p:nvSpPr>
        <p:spPr>
          <a:xfrm rot="10800000">
            <a:off x="11172000" y="4824423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4009929" y="5744394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587AF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1" i="0" sz="4000" u="none" cap="none" strike="noStrike">
              <a:solidFill>
                <a:srgbClr val="0587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252" r="17252" t="0"/>
          <a:stretch/>
        </p:blipFill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7158927" y="3044737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Cryptocurrency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/>
        </p:nvSpPr>
        <p:spPr>
          <a:xfrm>
            <a:off x="2548647" y="3404681"/>
            <a:ext cx="7665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By using the google cloud API generated, we could access the data files. 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28" name="Google Shape;328;p18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</p:txBody>
      </p:sp>
      <p:pic>
        <p:nvPicPr>
          <p:cNvPr id="329" name="Google Shape;3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863" y="2064616"/>
            <a:ext cx="9938273" cy="5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/>
        </p:nvSpPr>
        <p:spPr>
          <a:xfrm>
            <a:off x="3365659" y="2457504"/>
            <a:ext cx="51568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 types of json data files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arenR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Coins’ price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arenR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Coins’ predicted price data (past)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AutoNum type="arabicParenR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Highest &amp; Lowest correlated coin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4)   Predicted price data after 1 hour (future)</a:t>
            </a:r>
            <a:endParaRPr/>
          </a:p>
        </p:txBody>
      </p:sp>
      <p:sp>
        <p:nvSpPr>
          <p:cNvPr id="335" name="Google Shape;335;p19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36" name="Google Shape;336;p19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Json data </a:t>
            </a:r>
            <a:endParaRPr b="1" i="0" sz="4000" u="none" cap="none" strike="noStrike">
              <a:solidFill>
                <a:srgbClr val="53C3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80" y="1558408"/>
            <a:ext cx="1706880" cy="479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967782" y="3934387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2029518" y="3934387"/>
            <a:ext cx="91947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2029518" y="2855491"/>
            <a:ext cx="9194701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967782" y="2855491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2029518" y="1770456"/>
            <a:ext cx="9194702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967782" y="1771295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2761388" y="2071790"/>
            <a:ext cx="7401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Cryptocurrency market has been growing rapidly in recent years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967782" y="5013283"/>
            <a:ext cx="972000" cy="97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2029518" y="5013283"/>
            <a:ext cx="9194700" cy="97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2761388" y="3156825"/>
            <a:ext cx="7401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Investing in cryptocurrency has become a trend 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2761388" y="4235721"/>
            <a:ext cx="7401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 to predict the price of cryptocurrency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2761388" y="5314617"/>
            <a:ext cx="7401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Certainty and stability required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82" y="1894332"/>
            <a:ext cx="724247" cy="72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657" y="3993133"/>
            <a:ext cx="854508" cy="85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035" y="5139936"/>
            <a:ext cx="718694" cy="71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3908" y="2979367"/>
            <a:ext cx="724247" cy="72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 b="0" i="0" sz="6000" u="none" cap="none" strike="noStrike">
              <a:solidFill>
                <a:srgbClr val="0587A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3657444" y="6201123"/>
            <a:ext cx="51568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Overall Website 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273" y="1140822"/>
            <a:ext cx="10549162" cy="50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2490495" y="6175641"/>
            <a:ext cx="81426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main.html                                                                   main.css </a:t>
            </a:r>
            <a:endParaRPr/>
          </a:p>
        </p:txBody>
      </p:sp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260" y="1553458"/>
            <a:ext cx="10188756" cy="434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870885" y="5905817"/>
            <a:ext cx="51568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Market or Scroll down</a:t>
            </a:r>
            <a:endParaRPr/>
          </a:p>
        </p:txBody>
      </p:sp>
      <p:pic>
        <p:nvPicPr>
          <p:cNvPr id="358" name="Google Shape;3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7705" y="6010622"/>
            <a:ext cx="4577228" cy="29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3090" y="1272430"/>
            <a:ext cx="8449230" cy="408401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2"/>
          <p:cNvSpPr/>
          <p:nvPr/>
        </p:nvSpPr>
        <p:spPr>
          <a:xfrm>
            <a:off x="9157064" y="1303858"/>
            <a:ext cx="465908" cy="28353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/>
          </a:p>
        </p:txBody>
      </p:sp>
      <p:sp>
        <p:nvSpPr>
          <p:cNvPr id="367" name="Google Shape;367;p23"/>
          <p:cNvSpPr txBox="1"/>
          <p:nvPr/>
        </p:nvSpPr>
        <p:spPr>
          <a:xfrm>
            <a:off x="1950565" y="5445318"/>
            <a:ext cx="75940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Drop Down Menu- Select one of 10 cryptocurrncies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337" y="2311154"/>
            <a:ext cx="16668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108" y="2223592"/>
            <a:ext cx="5098130" cy="26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1950565" y="5940281"/>
            <a:ext cx="759403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Black line – actual price 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Red line – predicted data(LSTM)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983" y="1650990"/>
            <a:ext cx="9407026" cy="416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pic>
        <p:nvPicPr>
          <p:cNvPr id="384" name="Google Shape;3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940504"/>
            <a:ext cx="56959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-757800" y="5295847"/>
            <a:ext cx="75940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createchart.js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Function to create graph based on 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(actual price &amp; predicted price)</a:t>
            </a:r>
            <a:endParaRPr/>
          </a:p>
        </p:txBody>
      </p:sp>
      <p:sp>
        <p:nvSpPr>
          <p:cNvPr id="386" name="Google Shape;386;p25"/>
          <p:cNvSpPr txBox="1"/>
          <p:nvPr/>
        </p:nvSpPr>
        <p:spPr>
          <a:xfrm>
            <a:off x="6035039" y="5449735"/>
            <a:ext cx="55038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 listener to detect changes in the drop-down menu using JavaScript code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88" y="2476412"/>
            <a:ext cx="5805088" cy="217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393" name="Google Shape;393;p26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sp>
        <p:nvSpPr>
          <p:cNvPr id="394" name="Google Shape;394;p26"/>
          <p:cNvSpPr txBox="1"/>
          <p:nvPr/>
        </p:nvSpPr>
        <p:spPr>
          <a:xfrm>
            <a:off x="1950565" y="5940281"/>
            <a:ext cx="75940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Available to see only one of price lines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81" y="1961624"/>
            <a:ext cx="5282162" cy="353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797" y="1961624"/>
            <a:ext cx="5697522" cy="353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2568950" y="5818376"/>
            <a:ext cx="75940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Available to see specific data when pointer is on the line</a:t>
            </a:r>
            <a:endParaRPr/>
          </a:p>
        </p:txBody>
      </p:sp>
      <p:pic>
        <p:nvPicPr>
          <p:cNvPr id="404" name="Google Shape;4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965" y="2201091"/>
            <a:ext cx="5157848" cy="268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69" y="2251463"/>
            <a:ext cx="4951367" cy="26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11" name="Google Shape;411;p28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b="1" i="0" sz="4000" u="none" cap="none" strike="noStrike">
              <a:solidFill>
                <a:srgbClr val="53C3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4519748" y="2282696"/>
            <a:ext cx="71672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Based on specific coin, it figures out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highest correlated coin </a:t>
            </a: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000" u="none" cap="none" strike="noStrike">
                <a:solidFill>
                  <a:srgbClr val="3F3F3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lowest correlated coin</a:t>
            </a:r>
            <a:endParaRPr/>
          </a:p>
        </p:txBody>
      </p:sp>
      <p:pic>
        <p:nvPicPr>
          <p:cNvPr id="413" name="Google Shape;413;p28"/>
          <p:cNvPicPr preferRelativeResize="0"/>
          <p:nvPr/>
        </p:nvPicPr>
        <p:blipFill rotWithShape="1">
          <a:blip r:embed="rId3">
            <a:alphaModFix/>
          </a:blip>
          <a:srcRect b="62765" l="0" r="70479" t="0"/>
          <a:stretch/>
        </p:blipFill>
        <p:spPr>
          <a:xfrm>
            <a:off x="1001487" y="1424945"/>
            <a:ext cx="2899953" cy="14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8"/>
          <p:cNvSpPr/>
          <p:nvPr/>
        </p:nvSpPr>
        <p:spPr>
          <a:xfrm>
            <a:off x="2329544" y="2098765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9095" y="3688488"/>
            <a:ext cx="4853749" cy="31569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8"/>
          <p:cNvSpPr txBox="1"/>
          <p:nvPr/>
        </p:nvSpPr>
        <p:spPr>
          <a:xfrm>
            <a:off x="3596483" y="3249930"/>
            <a:ext cx="75940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in cor2.json (Tether)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487" y="3813265"/>
            <a:ext cx="2899953" cy="14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8"/>
          <p:cNvSpPr/>
          <p:nvPr/>
        </p:nvSpPr>
        <p:spPr>
          <a:xfrm>
            <a:off x="2367772" y="4475111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2815682" y="410655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</p:txBody>
      </p:sp>
      <p:pic>
        <p:nvPicPr>
          <p:cNvPr id="425" name="Google Shape;425;p29"/>
          <p:cNvPicPr preferRelativeResize="0"/>
          <p:nvPr/>
        </p:nvPicPr>
        <p:blipFill rotWithShape="1">
          <a:blip r:embed="rId3">
            <a:alphaModFix/>
          </a:blip>
          <a:srcRect b="62765" l="0" r="70479" t="0"/>
          <a:stretch/>
        </p:blipFill>
        <p:spPr>
          <a:xfrm>
            <a:off x="1001487" y="1424945"/>
            <a:ext cx="2899953" cy="14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/>
          <p:nvPr/>
        </p:nvSpPr>
        <p:spPr>
          <a:xfrm>
            <a:off x="2329544" y="2098765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487" y="3813265"/>
            <a:ext cx="2899953" cy="14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9"/>
          <p:cNvSpPr/>
          <p:nvPr/>
        </p:nvSpPr>
        <p:spPr>
          <a:xfrm>
            <a:off x="2367772" y="4475111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1685109" y="5677903"/>
            <a:ext cx="90307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fetch(jsonFile): Fetch json files which include correlation information</a:t>
            </a:r>
            <a:b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data dynamically and display on web pages based on your selection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349" y="1990635"/>
            <a:ext cx="7772400" cy="25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0" y="2881510"/>
            <a:ext cx="12192000" cy="20562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040349" y="2258017"/>
            <a:ext cx="1260000" cy="126000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0349" y="4264854"/>
            <a:ext cx="1260000" cy="1260000"/>
          </a:xfrm>
          <a:prstGeom prst="ellipse">
            <a:avLst/>
          </a:prstGeom>
          <a:solidFill>
            <a:schemeClr val="accent3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321126" y="3534320"/>
            <a:ext cx="698446" cy="698446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888020" y="2757507"/>
            <a:ext cx="2304256" cy="2304256"/>
          </a:xfrm>
          <a:prstGeom prst="ellipse">
            <a:avLst/>
          </a:prstGeom>
          <a:solidFill>
            <a:schemeClr val="accent4"/>
          </a:solidFill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6806901" y="3648024"/>
            <a:ext cx="45762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Money making solution</a:t>
            </a:r>
            <a:endParaRPr b="1" i="0" sz="2800" u="none" cap="none" strike="noStrike">
              <a:solidFill>
                <a:srgbClr val="53C3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2626307" y="3559999"/>
            <a:ext cx="647088" cy="64708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2626307" y="5631142"/>
            <a:ext cx="3918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2626307" y="1861935"/>
            <a:ext cx="5063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Real-time data from cryptocurrency market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 flipH="1">
            <a:off x="1670914" y="2042017"/>
            <a:ext cx="720000" cy="216000"/>
          </a:xfrm>
          <a:prstGeom prst="bentConnector2">
            <a:avLst/>
          </a:prstGeom>
          <a:noFill/>
          <a:ln cap="flat" cmpd="sng" w="25400">
            <a:solidFill>
              <a:srgbClr val="3F3F3F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152" name="Google Shape;152;p3"/>
          <p:cNvCxnSpPr/>
          <p:nvPr/>
        </p:nvCxnSpPr>
        <p:spPr>
          <a:xfrm rot="10800000">
            <a:off x="1670914" y="5599808"/>
            <a:ext cx="720000" cy="216000"/>
          </a:xfrm>
          <a:prstGeom prst="bentConnector2">
            <a:avLst/>
          </a:prstGeom>
          <a:noFill/>
          <a:ln cap="flat" cmpd="sng" w="25400">
            <a:solidFill>
              <a:srgbClr val="3F3F3F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53" name="Google Shape;153;p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Background</a:t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 rot="10800000">
            <a:off x="4660389" y="3359861"/>
            <a:ext cx="759518" cy="1099547"/>
          </a:xfrm>
          <a:custGeom>
            <a:rect b="b" l="l" r="r" t="t"/>
            <a:pathLst>
              <a:path extrusionOk="0" h="7138182" w="3636337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1416881" y="2615386"/>
            <a:ext cx="527129" cy="545261"/>
          </a:xfrm>
          <a:custGeom>
            <a:rect b="b" l="l" r="r" t="t"/>
            <a:pathLst>
              <a:path extrusionOk="0" h="3240000" w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 rot="-2700000">
            <a:off x="1573651" y="4705818"/>
            <a:ext cx="225664" cy="502732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36" name="Google Shape;436;p30"/>
          <p:cNvSpPr txBox="1"/>
          <p:nvPr/>
        </p:nvSpPr>
        <p:spPr>
          <a:xfrm>
            <a:off x="2815682" y="410655"/>
            <a:ext cx="50868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Price after 1 hour </a:t>
            </a:r>
            <a:endParaRPr/>
          </a:p>
        </p:txBody>
      </p:sp>
      <p:sp>
        <p:nvSpPr>
          <p:cNvPr id="437" name="Google Shape;437;p30"/>
          <p:cNvSpPr txBox="1"/>
          <p:nvPr/>
        </p:nvSpPr>
        <p:spPr>
          <a:xfrm>
            <a:off x="1685109" y="5677903"/>
            <a:ext cx="90307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side of graph -&gt; 1h Price Prediction indicates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the price of the coin will come out in an hour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961" y="1483589"/>
            <a:ext cx="10449741" cy="413704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/>
          <p:nvPr/>
        </p:nvSpPr>
        <p:spPr>
          <a:xfrm>
            <a:off x="9618619" y="1706879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439" y="5843922"/>
            <a:ext cx="2047747" cy="64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2815682" y="410655"/>
            <a:ext cx="50868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Price after 1 hour </a:t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9875271" y="3206343"/>
            <a:ext cx="13239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predict.js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2421010" y="5824273"/>
            <a:ext cx="9030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extracted price information is displayed up to 5 decimal places.</a:t>
            </a:r>
            <a:endParaRPr/>
          </a:p>
        </p:txBody>
      </p:sp>
      <p:pic>
        <p:nvPicPr>
          <p:cNvPr id="449" name="Google Shape;4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871" y="2144578"/>
            <a:ext cx="7772400" cy="25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"/>
          <p:cNvSpPr txBox="1"/>
          <p:nvPr/>
        </p:nvSpPr>
        <p:spPr>
          <a:xfrm>
            <a:off x="552580" y="256767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Web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685108" y="5807259"/>
            <a:ext cx="90307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for updating and changing three kinds of information simultaneously &amp; synchronously on an HTML page using a single dropdown menu.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333" y="1911461"/>
            <a:ext cx="9346339" cy="364753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2"/>
          <p:cNvSpPr/>
          <p:nvPr/>
        </p:nvSpPr>
        <p:spPr>
          <a:xfrm>
            <a:off x="2813338" y="2437306"/>
            <a:ext cx="1476102" cy="81860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2"/>
          <p:cNvSpPr/>
          <p:nvPr/>
        </p:nvSpPr>
        <p:spPr>
          <a:xfrm>
            <a:off x="9649096" y="2159725"/>
            <a:ext cx="1205667" cy="59218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2"/>
          <p:cNvSpPr/>
          <p:nvPr/>
        </p:nvSpPr>
        <p:spPr>
          <a:xfrm>
            <a:off x="4645003" y="2496641"/>
            <a:ext cx="4917008" cy="217986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1611086" y="2447107"/>
            <a:ext cx="1079235" cy="409303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/>
          <p:nvPr/>
        </p:nvSpPr>
        <p:spPr>
          <a:xfrm>
            <a:off x="8478623" y="873746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3"/>
          <p:cNvSpPr/>
          <p:nvPr/>
        </p:nvSpPr>
        <p:spPr>
          <a:xfrm rot="10800000">
            <a:off x="11172000" y="4824423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3"/>
          <p:cNvSpPr txBox="1"/>
          <p:nvPr/>
        </p:nvSpPr>
        <p:spPr>
          <a:xfrm>
            <a:off x="7158927" y="3044737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Cryptocurrency</a:t>
            </a:r>
            <a:endParaRPr/>
          </a:p>
        </p:txBody>
      </p:sp>
      <p:pic>
        <p:nvPicPr>
          <p:cNvPr id="468" name="Google Shape;468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634" l="0" r="0" t="13633"/>
          <a:stretch/>
        </p:blipFill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69" name="Google Shape;469;p33"/>
          <p:cNvSpPr txBox="1"/>
          <p:nvPr/>
        </p:nvSpPr>
        <p:spPr>
          <a:xfrm>
            <a:off x="4009929" y="5744394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587A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/>
          <p:nvPr/>
        </p:nvSpPr>
        <p:spPr>
          <a:xfrm>
            <a:off x="552580" y="256767"/>
            <a:ext cx="70928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Limitation</a:t>
            </a:r>
            <a:endParaRPr/>
          </a:p>
        </p:txBody>
      </p:sp>
      <p:sp>
        <p:nvSpPr>
          <p:cNvPr id="475" name="Google Shape;475;p34"/>
          <p:cNvSpPr txBox="1"/>
          <p:nvPr/>
        </p:nvSpPr>
        <p:spPr>
          <a:xfrm>
            <a:off x="897708" y="1616259"/>
            <a:ext cx="903078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price accuracy is low because LSTM epoch value is 2. If we increase epoch, need more time to train.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a dataframe for data preprocessing resulted in slower performance.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slow performance is due to the inability to distribute the processing.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5"/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</p:grpSpPr>
        <p:grpSp>
          <p:nvGrpSpPr>
            <p:cNvPr id="481" name="Google Shape;481;p35"/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482" name="Google Shape;482;p35"/>
              <p:cNvCxnSpPr/>
              <p:nvPr/>
            </p:nvCxnSpPr>
            <p:spPr>
              <a:xfrm flipH="1" rot="-5400000">
                <a:off x="5223467" y="3590067"/>
                <a:ext cx="291134" cy="278415"/>
              </a:xfrm>
              <a:prstGeom prst="bentConnector3">
                <a:avLst>
                  <a:gd fmla="val 187362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483" name="Google Shape;483;p35"/>
              <p:cNvCxnSpPr/>
              <p:nvPr/>
            </p:nvCxnSpPr>
            <p:spPr>
              <a:xfrm flipH="1" rot="-5400000">
                <a:off x="5172591" y="3544830"/>
                <a:ext cx="396585" cy="474339"/>
              </a:xfrm>
              <a:prstGeom prst="bentConnector3">
                <a:avLst>
                  <a:gd fmla="val 142546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  <p:cxnSp>
          <p:nvCxnSpPr>
            <p:cNvPr id="484" name="Google Shape;484;p35"/>
            <p:cNvCxnSpPr/>
            <p:nvPr/>
          </p:nvCxnSpPr>
          <p:spPr>
            <a:xfrm>
              <a:off x="6001025" y="2637505"/>
              <a:ext cx="13087" cy="1217603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485" name="Google Shape;485;p35"/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486" name="Google Shape;486;p35"/>
              <p:cNvCxnSpPr/>
              <p:nvPr/>
            </p:nvCxnSpPr>
            <p:spPr>
              <a:xfrm flipH="1" rot="-5400000">
                <a:off x="5217648" y="3581177"/>
                <a:ext cx="291129" cy="296190"/>
              </a:xfrm>
              <a:prstGeom prst="bentConnector3">
                <a:avLst>
                  <a:gd fmla="val 187748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  <p:cxnSp>
            <p:nvCxnSpPr>
              <p:cNvPr id="487" name="Google Shape;487;p35"/>
              <p:cNvCxnSpPr/>
              <p:nvPr/>
            </p:nvCxnSpPr>
            <p:spPr>
              <a:xfrm flipH="1" rot="-5400000">
                <a:off x="5168436" y="3540676"/>
                <a:ext cx="396589" cy="482643"/>
              </a:xfrm>
              <a:prstGeom prst="bentConnector3">
                <a:avLst>
                  <a:gd fmla="val 142179" name="adj1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med" w="med" type="oval"/>
              </a:ln>
            </p:spPr>
          </p:cxnSp>
        </p:grpSp>
      </p:grpSp>
      <p:sp>
        <p:nvSpPr>
          <p:cNvPr id="488" name="Google Shape;488;p35"/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 txBox="1"/>
          <p:nvPr/>
        </p:nvSpPr>
        <p:spPr>
          <a:xfrm>
            <a:off x="7143" y="3047231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6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5"/>
          <p:cNvSpPr/>
          <p:nvPr/>
        </p:nvSpPr>
        <p:spPr>
          <a:xfrm flipH="1">
            <a:off x="4878758" y="1367871"/>
            <a:ext cx="2434484" cy="1311656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8478623" y="873746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 rot="10800000">
            <a:off x="11172000" y="4824423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5AB4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7158927" y="3044737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Cryptocurrency</a:t>
            </a:r>
            <a:endParaRPr/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788" y="-153481"/>
            <a:ext cx="10772423" cy="13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4219" r="24218" t="0"/>
          <a:stretch/>
        </p:blipFill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Pipeline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6929112" y="2794169"/>
            <a:ext cx="2105100" cy="32634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721953" y="3536628"/>
            <a:ext cx="2042100" cy="8934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2817955" y="2677547"/>
            <a:ext cx="2042100" cy="893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887009" y="2250098"/>
            <a:ext cx="2042100" cy="8934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6956065" y="1822649"/>
            <a:ext cx="2042100" cy="8934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4860058" y="3236913"/>
            <a:ext cx="2069100" cy="28209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2791005" y="3678877"/>
            <a:ext cx="2069100" cy="2378700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735510" y="4490150"/>
            <a:ext cx="2055600" cy="1571700"/>
          </a:xfrm>
          <a:prstGeom prst="rect">
            <a:avLst/>
          </a:prstGeom>
          <a:solidFill>
            <a:schemeClr val="accent6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241761" y="3741052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3249909" y="2755283"/>
            <a:ext cx="12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저장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5254280" y="2415937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Data 처리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및 분석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descr="adico/expo-go-node-binance-api - npm" id="183" name="Google Shape;183;p5"/>
          <p:cNvSpPr/>
          <p:nvPr/>
        </p:nvSpPr>
        <p:spPr>
          <a:xfrm>
            <a:off x="3704617" y="326687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7464530" y="2115456"/>
            <a:ext cx="128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Backend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50" y="4628525"/>
            <a:ext cx="1408075" cy="1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9612" y="4370050"/>
            <a:ext cx="1991825" cy="8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7026" y="3521476"/>
            <a:ext cx="799225" cy="92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8791" y="4829274"/>
            <a:ext cx="799238" cy="8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9025150" y="1827525"/>
            <a:ext cx="2069100" cy="4234500"/>
          </a:xfrm>
          <a:prstGeom prst="rect">
            <a:avLst/>
          </a:prstGeom>
          <a:solidFill>
            <a:schemeClr val="accent2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9038640" y="811449"/>
            <a:ext cx="2042100" cy="8934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9744355" y="1063706"/>
            <a:ext cx="128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</a:rPr>
              <a:t>Web 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76385" y="3432412"/>
            <a:ext cx="1101497" cy="1264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이(가) 표시된 사진&#10;&#10;자동 생성된 설명"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6860" y="3876386"/>
            <a:ext cx="1408075" cy="109896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Data Pipeline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Data Pipeline</a:t>
            </a:r>
            <a:endParaRPr b="0" i="0" sz="5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1090991" y="2219778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3160045" y="1792330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3133095" y="2793660"/>
            <a:ext cx="2069054" cy="2378812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1090991" y="3189619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1524908" y="2404910"/>
            <a:ext cx="1206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3591997" y="1958168"/>
            <a:ext cx="1202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659" y="3751922"/>
            <a:ext cx="1632765" cy="85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296" y="3192144"/>
            <a:ext cx="1932789" cy="141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>
            <a:off x="6888675" y="2219776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8957729" y="1792328"/>
            <a:ext cx="2042102" cy="893484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8930779" y="2793658"/>
            <a:ext cx="2069054" cy="2378812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6888675" y="3189617"/>
            <a:ext cx="2042102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7322592" y="2404908"/>
            <a:ext cx="1206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Ingestion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9389681" y="1958166"/>
            <a:ext cx="1202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프로젝트 주피터 - 위키백과, 우리 모두의 백과사전" id="214" name="Google Shape;2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0859" y="3447449"/>
            <a:ext cx="1630833" cy="1464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프로젝트 주피터 - 위키백과, 우리 모두의 백과사전" id="215" name="Google Shape;2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7086" y="3197754"/>
            <a:ext cx="1706569" cy="1532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6"/>
          <p:cNvGrpSpPr/>
          <p:nvPr/>
        </p:nvGrpSpPr>
        <p:grpSpPr>
          <a:xfrm rot="-8367695">
            <a:off x="4681547" y="3283866"/>
            <a:ext cx="2279574" cy="1310759"/>
            <a:chOff x="1750148" y="2047591"/>
            <a:chExt cx="1419600" cy="1328046"/>
          </a:xfrm>
        </p:grpSpPr>
        <p:sp>
          <p:nvSpPr>
            <p:cNvPr id="217" name="Google Shape;217;p6"/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fmla="val 10800000" name="adj1"/>
                <a:gd fmla="val 16200000" name="adj2"/>
                <a:gd fmla="val 15625" name="adj3"/>
              </a:avLst>
            </a:prstGeom>
            <a:solidFill>
              <a:srgbClr val="0243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>
                <a:gd fmla="val 50000" name="adj"/>
              </a:avLst>
            </a:prstGeom>
            <a:solidFill>
              <a:srgbClr val="0243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6"/>
          <p:cNvSpPr txBox="1"/>
          <p:nvPr/>
        </p:nvSpPr>
        <p:spPr>
          <a:xfrm>
            <a:off x="1090991" y="5428034"/>
            <a:ext cx="99088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With Spark, the LSTM model couldn’t be implemented to predict price, instead we used jupyter notebook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Kafka is system for distributed processing while it is not necessary in our service</a:t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/>
          <p:nvPr/>
        </p:nvSpPr>
        <p:spPr>
          <a:xfrm>
            <a:off x="8478623" y="873746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 rot="10800000">
            <a:off x="11172000" y="4824423"/>
            <a:ext cx="638713" cy="590719"/>
          </a:xfrm>
          <a:custGeom>
            <a:rect b="b" l="l" r="r" t="t"/>
            <a:pathLst>
              <a:path extrusionOk="0" h="118319" w="127932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4009929" y="5744394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pic>
        <p:nvPicPr>
          <p:cNvPr id="227" name="Google Shape;22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252" r="17252" t="0"/>
          <a:stretch/>
        </p:blipFill>
        <p:spPr>
          <a:xfrm>
            <a:off x="2" y="0"/>
            <a:ext cx="707297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7158927" y="3044737"/>
            <a:ext cx="4592204" cy="595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Cryptocurrency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/>
        </p:nvSpPr>
        <p:spPr>
          <a:xfrm>
            <a:off x="5587380" y="3429000"/>
            <a:ext cx="660462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Using CoinGecko API to collect the top10 coins price data.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7 days data from CoinGecko API.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752" y="2267818"/>
            <a:ext cx="4321423" cy="42390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5587380" y="3429000"/>
            <a:ext cx="66046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Transforms raw data into a format suitable for analysis and decision-making.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752" y="2267818"/>
            <a:ext cx="4321423" cy="423900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/>
        </p:nvSpPr>
        <p:spPr>
          <a:xfrm>
            <a:off x="2198500" y="596401"/>
            <a:ext cx="37368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6000"/>
              <a:buFont typeface="Arial Black"/>
              <a:buNone/>
            </a:pPr>
            <a:r>
              <a:rPr b="0" i="0" lang="en-US" sz="6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IG DATA</a:t>
            </a:r>
            <a:endParaRPr/>
          </a:p>
        </p:txBody>
      </p:sp>
      <p:sp>
        <p:nvSpPr>
          <p:cNvPr id="245" name="Google Shape;245;p9"/>
          <p:cNvSpPr txBox="1"/>
          <p:nvPr/>
        </p:nvSpPr>
        <p:spPr>
          <a:xfrm>
            <a:off x="1988367" y="1353919"/>
            <a:ext cx="39469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3CD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3C3C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b="1" i="0" sz="4000" u="none" cap="none" strike="noStrike">
              <a:solidFill>
                <a:srgbClr val="53C3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649703" y="318498"/>
            <a:ext cx="142806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7AF"/>
              </a:buClr>
              <a:buSzPts val="13000"/>
              <a:buFont typeface="Arial Black"/>
              <a:buNone/>
            </a:pPr>
            <a:r>
              <a:rPr b="1" i="0" lang="en-US" sz="13000" u="none" cap="none" strike="noStrike">
                <a:solidFill>
                  <a:srgbClr val="0587AF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- 10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2019-01-14T06:35:35Z</dcterms:created>
  <dc:creator>Allppt.com</dc:creator>
</cp:coreProperties>
</file>